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0" r:id="rId3"/>
    <p:sldId id="263" r:id="rId4"/>
    <p:sldId id="264" r:id="rId5"/>
    <p:sldId id="271" r:id="rId6"/>
    <p:sldId id="265" r:id="rId7"/>
    <p:sldId id="266" r:id="rId8"/>
    <p:sldId id="257" r:id="rId9"/>
    <p:sldId id="258" r:id="rId10"/>
    <p:sldId id="270" r:id="rId11"/>
    <p:sldId id="268" r:id="rId12"/>
    <p:sldId id="272" r:id="rId13"/>
    <p:sldId id="259" r:id="rId14"/>
    <p:sldId id="269" r:id="rId15"/>
    <p:sldId id="288" r:id="rId16"/>
    <p:sldId id="283" r:id="rId17"/>
    <p:sldId id="281" r:id="rId18"/>
    <p:sldId id="282" r:id="rId19"/>
    <p:sldId id="284" r:id="rId20"/>
    <p:sldId id="286" r:id="rId21"/>
    <p:sldId id="285" r:id="rId22"/>
    <p:sldId id="287" r:id="rId23"/>
    <p:sldId id="267" r:id="rId24"/>
    <p:sldId id="260" r:id="rId25"/>
    <p:sldId id="262" r:id="rId26"/>
    <p:sldId id="274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60" autoAdjust="0"/>
  </p:normalViewPr>
  <p:slideViewPr>
    <p:cSldViewPr snapToGrid="0">
      <p:cViewPr varScale="1">
        <p:scale>
          <a:sx n="103" d="100"/>
          <a:sy n="103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D49D0-8A4E-42CB-97FE-CBAE0AD95EBE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26B8F-C51E-4CAF-B1F8-84B59AC8C7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72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26B8F-C51E-4CAF-B1F8-84B59AC8C78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31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B9197-DE35-4486-A695-AC4753D03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A64696-FAE7-4355-ACAF-7AE3AFF99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5F10CB-DF34-455B-A8FC-4A568B7AE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6FA4BC-489E-43A9-B315-8FAD09DD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44001A-1DA2-4C3F-B478-CC542694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79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6AC684-1E6F-4E9E-8EC9-F05DCF76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49A55E-F172-45C7-A5BC-A96758EBE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BA8F87-C626-4384-B22C-22FD3B2F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6A08C6-62F6-4431-8690-62F0BBCE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6130EC-B8C7-4415-BF6C-01D8EA4F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4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9EA19E4-4DF9-4BC9-9B08-3005C66480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61EAB2-4B2B-42F9-B58B-05869E07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084AD6-878E-44E4-AE0C-A5E52FE2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974218-CA87-421D-A00D-BB283051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3C8CAC-63B6-4DFB-AE69-3487E870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04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7A04F-CA1D-4E10-B1DC-F51DAD95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C2C013-E8FE-45D7-9B20-853E4B843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D4CC86-66E6-4434-B427-3EE8B6E54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4D42F4-ABB6-440B-B243-5634D3758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27C3ED-D2E3-4810-8D23-BAF978FE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53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BC8F6-6A96-4853-81B3-66A46E08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D0642A-3C00-48F0-92B4-A523FF98A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E009F3-4485-4380-B774-5ED7F466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949FD9-C42F-40D5-A1F2-0E1A2CB4C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82829-3A1C-4914-A074-6B07DB4A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39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0D90B-1A36-4C7A-93BC-8CECCAB1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37D079-8A82-4186-BF49-CF33F02C3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9CF077-6C10-4065-B55D-102888F49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B70500-6976-40C1-9CDD-36800933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86F86D-5DED-4970-BEDA-139201FA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FE4D68-7FF5-47A8-AC73-462D80C0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34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F44A2-0F41-454B-9965-D00B33E7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7D70D7-CB45-4B01-8042-1B48E17BC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724BCE-D04E-4492-A5C2-2A9AADE13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9B1D39-0D54-4258-949C-8B84AE578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9CC1FF-9657-46B4-965D-84DED1BBB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4D0021-46A5-4C8D-AAC5-41D5E2FF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ED21EE-73D7-4427-9721-5686C1AE1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92710A5-91D5-4074-9714-712C9B28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4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BF3BE5-CF65-47E8-BEF0-FA0C5E5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A55DB4-EE63-4B08-ADD3-11381CCE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18C5CC-0E53-44E6-A5B5-5AA9307D5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848BE3F-D3C5-4EF3-80FE-761371B5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86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20CE91-EF28-43E1-B38E-9FF43992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A69CAAB-8828-476F-A57A-F12C9DBA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DBFF16-185D-467B-BC62-1F420731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1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C2A14F-43CE-4121-BC3B-7750C3713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BC3945-DBF9-4EE8-903D-775575031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FAAAFC-D34A-4AC6-9EDE-2A08CBF69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929446-3EE5-42FC-8B75-52835B8FE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A54143-1D09-449F-AF5A-F2CC7E44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0F19B9-BE22-405A-9511-409F8506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84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E17DC0-0059-4759-BB17-4687B18C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46CF6-1643-4DB4-9FD7-1EB709719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DED976-CC95-478C-9160-55DE454C3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56A7D9-84C8-4C73-80C9-F98A43E9A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A79F7B-C3FE-41AC-8631-E1A396332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86BA21-A0E2-4662-A86A-07CFECED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31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A3EBA-1AA0-4F39-A697-D30A1FCC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611F63-492E-48D7-974B-87B4F6D19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A3DCE1-808E-47E2-A01F-80DDFC188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240AD-8F7B-4D47-83C7-E67F97019DC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7058C4-9260-460E-AE48-16EB2D426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5C3C2E-0246-47C3-9444-000827F99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617BA-9B45-4776-8E2E-B1DC450A4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38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22.sotsbi.ru:813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e-mode.cern.ch/www/hypertext/WWW/TheProject.html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22.sotsbi.ru:8131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22.sotsbi.ru:8131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22.sotsbi.ru:8131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22.sotsbi.ru:8131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AD74D-D106-4275-9D27-176B05F2886A}"/>
              </a:ext>
            </a:extLst>
          </p:cNvPr>
          <p:cNvSpPr txBox="1"/>
          <p:nvPr/>
        </p:nvSpPr>
        <p:spPr>
          <a:xfrm>
            <a:off x="3037190" y="1485335"/>
            <a:ext cx="611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>
                <a:solidFill>
                  <a:schemeClr val="accent5">
                    <a:lumMod val="75000"/>
                  </a:schemeClr>
                </a:solidFill>
              </a:rPr>
              <a:t>Технологии Интернета вещей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2890-1C73-4747-A49C-37254546E007}"/>
              </a:ext>
            </a:extLst>
          </p:cNvPr>
          <p:cNvSpPr txBox="1"/>
          <p:nvPr/>
        </p:nvSpPr>
        <p:spPr>
          <a:xfrm>
            <a:off x="3731443" y="2501099"/>
            <a:ext cx="4966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>
                <a:solidFill>
                  <a:schemeClr val="accent5">
                    <a:lumMod val="75000"/>
                  </a:schemeClr>
                </a:solidFill>
              </a:rPr>
              <a:t>Лекция 1 «Понятие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2800">
                <a:solidFill>
                  <a:schemeClr val="accent5">
                    <a:lumMod val="75000"/>
                  </a:schemeClr>
                </a:solidFill>
              </a:rPr>
              <a:t>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83F68-3771-4C4A-A940-02EC8EF15EC6}"/>
              </a:ext>
            </a:extLst>
          </p:cNvPr>
          <p:cNvSpPr txBox="1"/>
          <p:nvPr/>
        </p:nvSpPr>
        <p:spPr>
          <a:xfrm flipH="1">
            <a:off x="8430768" y="5258472"/>
            <a:ext cx="341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/>
              <a:t>доц. кафедры ТК </a:t>
            </a:r>
          </a:p>
          <a:p>
            <a:pPr algn="r"/>
            <a:r>
              <a:rPr lang="ru-RU"/>
              <a:t>Лысиков Андрей Александрович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C2265-877F-47AE-A20A-758929410080}"/>
              </a:ext>
            </a:extLst>
          </p:cNvPr>
          <p:cNvSpPr txBox="1"/>
          <p:nvPr/>
        </p:nvSpPr>
        <p:spPr>
          <a:xfrm flipH="1">
            <a:off x="5865876" y="6076753"/>
            <a:ext cx="69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728028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F118478-A54F-424E-A809-7F3B5844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64" y="392557"/>
            <a:ext cx="10515600" cy="713867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M2M (Machine-to-Machine)</a:t>
            </a:r>
            <a:endParaRPr lang="ru-RU" sz="3600" b="1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6B1C87-6C27-441F-8FF0-F2E7F8DE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915" y="2605953"/>
            <a:ext cx="6252697" cy="1646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6C7C80-D24F-435F-9910-C47B2F5C8575}"/>
              </a:ext>
            </a:extLst>
          </p:cNvPr>
          <p:cNvSpPr txBox="1"/>
          <p:nvPr/>
        </p:nvSpPr>
        <p:spPr>
          <a:xfrm>
            <a:off x="4312227" y="4883728"/>
            <a:ext cx="3941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Машинно-машинное взаимодействие</a:t>
            </a:r>
          </a:p>
        </p:txBody>
      </p:sp>
    </p:spTree>
    <p:extLst>
      <p:ext uri="{BB962C8B-B14F-4D97-AF65-F5344CB8AC3E}">
        <p14:creationId xmlns:p14="http://schemas.microsoft.com/office/powerpoint/2010/main" val="250333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EF8F397-2F61-4023-B453-50D549F1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64" y="392557"/>
            <a:ext cx="10515600" cy="713867"/>
          </a:xfrm>
        </p:spPr>
        <p:txBody>
          <a:bodyPr>
            <a:normAutofit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Интернет вещей (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IoT)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 – пока это только в будущем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04276-D681-4625-9385-A6776EBE37E1}"/>
              </a:ext>
            </a:extLst>
          </p:cNvPr>
          <p:cNvSpPr txBox="1"/>
          <p:nvPr/>
        </p:nvSpPr>
        <p:spPr>
          <a:xfrm>
            <a:off x="1383080" y="1332307"/>
            <a:ext cx="97969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/>
              <a:t>«…Представьте: вы садитесь в машину, берете в руки книгу и отправляетесь</a:t>
            </a:r>
          </a:p>
          <a:p>
            <a:pPr algn="just"/>
            <a:r>
              <a:rPr lang="ru-RU" sz="2000" i="1"/>
              <a:t>в путь. Вам не нужно управлять машиной – она управляет собой сама.</a:t>
            </a:r>
          </a:p>
          <a:p>
            <a:pPr algn="just"/>
            <a:r>
              <a:rPr lang="ru-RU" sz="2000" i="1"/>
              <a:t>Вам даже не нужно говорить ей, куда ехать, потому что она уже сверилась</a:t>
            </a:r>
          </a:p>
          <a:p>
            <a:pPr algn="just"/>
            <a:r>
              <a:rPr lang="ru-RU" sz="2000" i="1"/>
              <a:t>с вашим ежедневником, а он, в свою очередь, сам себя заполнил, проверив</a:t>
            </a:r>
          </a:p>
          <a:p>
            <a:pPr algn="just"/>
            <a:r>
              <a:rPr lang="ru-RU" sz="2000" i="1"/>
              <a:t>вашу почту и электронный план тренировок. Автомобиль везет вас</a:t>
            </a:r>
          </a:p>
          <a:p>
            <a:pPr algn="just"/>
            <a:r>
              <a:rPr lang="ru-RU" sz="2000" i="1"/>
              <a:t>не в магазин, потому что дроны уже доставили продукты в ваш холодильник,</a:t>
            </a:r>
          </a:p>
          <a:p>
            <a:pPr algn="just"/>
            <a:r>
              <a:rPr lang="ru-RU" sz="2000" i="1"/>
              <a:t>который еще на прошлой неделе сам отправил заявку в интернет-магазин),</a:t>
            </a:r>
          </a:p>
          <a:p>
            <a:pPr algn="just"/>
            <a:r>
              <a:rPr lang="ru-RU" sz="2000" i="1"/>
              <a:t>и не на работу (необходимость в офисе давно отпала), а, скажем, в оперу.</a:t>
            </a:r>
          </a:p>
          <a:p>
            <a:pPr algn="just"/>
            <a:r>
              <a:rPr lang="ru-RU" sz="2000" i="1"/>
              <a:t>Такой мир предлагает нам Интернет вещей.Кажется, что это фантастика,</a:t>
            </a:r>
          </a:p>
          <a:p>
            <a:pPr algn="just"/>
            <a:r>
              <a:rPr lang="ru-RU" sz="2000" i="1"/>
              <a:t>однако все необходимые технологии уже существуют и выходят в серийное</a:t>
            </a:r>
          </a:p>
          <a:p>
            <a:pPr algn="just"/>
            <a:r>
              <a:rPr lang="ru-RU" sz="2000" i="1"/>
              <a:t>производство. Это значит, что идиллическая реальность Интернета вещей –</a:t>
            </a:r>
          </a:p>
          <a:p>
            <a:pPr algn="just"/>
            <a:r>
              <a:rPr lang="ru-RU" sz="2000" i="1"/>
              <a:t>вопрос самого ближайшего будущего…»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E36EFF2-8A8F-4A72-B8DF-655A0BAF4A93}"/>
              </a:ext>
            </a:extLst>
          </p:cNvPr>
          <p:cNvSpPr/>
          <p:nvPr/>
        </p:nvSpPr>
        <p:spPr>
          <a:xfrm>
            <a:off x="827255" y="5942223"/>
            <a:ext cx="101900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/>
              <a:t>Источник:</a:t>
            </a:r>
          </a:p>
          <a:p>
            <a:r>
              <a:rPr lang="ru-RU" sz="1400"/>
              <a:t>Интернет вещей: Будущее уже здесь / С. Грингард — «Альпина Диджитал», 2015</a:t>
            </a:r>
          </a:p>
        </p:txBody>
      </p:sp>
    </p:spTree>
    <p:extLst>
      <p:ext uri="{BB962C8B-B14F-4D97-AF65-F5344CB8AC3E}">
        <p14:creationId xmlns:p14="http://schemas.microsoft.com/office/powerpoint/2010/main" val="3359777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EF8F397-2F61-4023-B453-50D549F1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8" y="324127"/>
            <a:ext cx="10515600" cy="713867"/>
          </a:xfrm>
        </p:spPr>
        <p:txBody>
          <a:bodyPr>
            <a:normAutofit/>
          </a:bodyPr>
          <a:lstStyle/>
          <a:p>
            <a:r>
              <a:rPr lang="ru-RU" sz="3200" b="1">
                <a:solidFill>
                  <a:schemeClr val="accent5">
                    <a:lumMod val="75000"/>
                  </a:schemeClr>
                </a:solidFill>
              </a:rPr>
              <a:t>Интернет вещей (</a:t>
            </a:r>
            <a:r>
              <a:rPr lang="en-US" sz="3200" b="1">
                <a:solidFill>
                  <a:schemeClr val="accent5">
                    <a:lumMod val="75000"/>
                  </a:schemeClr>
                </a:solidFill>
              </a:rPr>
              <a:t>IoT)</a:t>
            </a:r>
            <a:r>
              <a:rPr lang="ru-RU" sz="3200" b="1">
                <a:solidFill>
                  <a:schemeClr val="accent5">
                    <a:lumMod val="75000"/>
                  </a:schemeClr>
                </a:solidFill>
              </a:rPr>
              <a:t> – пока это только в будущем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05F617-5446-4286-B555-846B2162B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88" y="1037994"/>
            <a:ext cx="8718423" cy="4782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D14AA4-0B37-4EC2-8C45-43DFD1B59DFB}"/>
              </a:ext>
            </a:extLst>
          </p:cNvPr>
          <p:cNvSpPr txBox="1"/>
          <p:nvPr/>
        </p:nvSpPr>
        <p:spPr>
          <a:xfrm>
            <a:off x="438746" y="6038434"/>
            <a:ext cx="56572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/>
              <a:t>Источник:</a:t>
            </a:r>
          </a:p>
          <a:p>
            <a:r>
              <a:rPr lang="en-US" sz="1400">
                <a:hlinkClick r:id="rId3"/>
              </a:rPr>
              <a:t>http://b22.sotsbi.ru:8131/</a:t>
            </a:r>
            <a:r>
              <a:rPr lang="ru-RU" sz="1400"/>
              <a:t>, </a:t>
            </a:r>
            <a:r>
              <a:rPr lang="en-US" sz="1400"/>
              <a:t>IoT, </a:t>
            </a:r>
            <a:r>
              <a:rPr lang="ru-RU" sz="1400"/>
              <a:t>Глава 1. Интернет вещей, п.1.1. Введение</a:t>
            </a:r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1523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4F85B9-977D-475C-9364-291881196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898"/>
          <a:stretch/>
        </p:blipFill>
        <p:spPr>
          <a:xfrm>
            <a:off x="575703" y="314685"/>
            <a:ext cx="4597532" cy="353870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07BF14-6EE1-4556-B4A9-E90CD002A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138" y="3853392"/>
            <a:ext cx="3022301" cy="28394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71A5E7-6828-4A64-AF43-DADB4D78E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711" y="273627"/>
            <a:ext cx="5940845" cy="3946419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373F1A-CFF3-45AA-9494-DA65F014078A}"/>
              </a:ext>
            </a:extLst>
          </p:cNvPr>
          <p:cNvSpPr/>
          <p:nvPr/>
        </p:nvSpPr>
        <p:spPr>
          <a:xfrm>
            <a:off x="7038501" y="4272829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Первая в мире </a:t>
            </a:r>
            <a:r>
              <a:rPr lang="en-US"/>
              <a:t>WEB </a:t>
            </a:r>
            <a:r>
              <a:rPr lang="ru-RU"/>
              <a:t>страница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783E8C-7F68-4814-A2CE-2EEDC478079C}"/>
              </a:ext>
            </a:extLst>
          </p:cNvPr>
          <p:cNvSpPr/>
          <p:nvPr/>
        </p:nvSpPr>
        <p:spPr>
          <a:xfrm>
            <a:off x="6096000" y="4565217"/>
            <a:ext cx="53629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hlinkClick r:id="rId5"/>
              </a:rPr>
              <a:t>https://line-mode.cern.ch/www/hypertext/WWW/TheProject.html</a:t>
            </a:r>
            <a:endParaRPr lang="en-US" sz="1400"/>
          </a:p>
          <a:p>
            <a:endParaRPr lang="ru-RU" sz="140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1A221A-BB8D-4CE5-BBBF-B70EF424BC84}"/>
              </a:ext>
            </a:extLst>
          </p:cNvPr>
          <p:cNvSpPr/>
          <p:nvPr/>
        </p:nvSpPr>
        <p:spPr>
          <a:xfrm>
            <a:off x="5728874" y="5273103"/>
            <a:ext cx="5919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/>
              <a:t>Когда-то Интернет существовал в исследовательских лабораториях и в мечтах энтузиастов, а сегодня стал частью человеческой культруы и образа жизни</a:t>
            </a:r>
          </a:p>
        </p:txBody>
      </p:sp>
    </p:spTree>
    <p:extLst>
      <p:ext uri="{BB962C8B-B14F-4D97-AF65-F5344CB8AC3E}">
        <p14:creationId xmlns:p14="http://schemas.microsoft.com/office/powerpoint/2010/main" val="3537500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EF8F397-2F61-4023-B453-50D549F1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867"/>
          </a:xfrm>
        </p:spPr>
        <p:txBody>
          <a:bodyPr>
            <a:normAutofit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А что же сейчас?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C6C43B6-321F-4A4A-A176-8EE998C6AA65}"/>
              </a:ext>
            </a:extLst>
          </p:cNvPr>
          <p:cNvGrpSpPr/>
          <p:nvPr/>
        </p:nvGrpSpPr>
        <p:grpSpPr>
          <a:xfrm>
            <a:off x="7071741" y="991754"/>
            <a:ext cx="4487479" cy="4751814"/>
            <a:chOff x="7282053" y="918602"/>
            <a:chExt cx="4487479" cy="4751814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C2FF4922-616F-46EE-ACEF-A34DC4E3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289" t="13640" r="5572" b="5182"/>
            <a:stretch/>
          </p:blipFill>
          <p:spPr>
            <a:xfrm>
              <a:off x="9657268" y="1953329"/>
              <a:ext cx="2112264" cy="2139696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56A8C88-B99B-4142-8DE3-FECD3B689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86764" flipH="1">
              <a:off x="7950200" y="3699890"/>
              <a:ext cx="1905000" cy="981604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C3280DDC-9297-40B9-9F51-6376B9FC1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66" t="29130" r="14197" b="30319"/>
            <a:stretch/>
          </p:blipFill>
          <p:spPr>
            <a:xfrm>
              <a:off x="9006820" y="4597827"/>
              <a:ext cx="1572769" cy="1072589"/>
            </a:xfrm>
            <a:prstGeom prst="rect">
              <a:avLst/>
            </a:prstGeom>
          </p:spPr>
        </p:pic>
        <p:pic>
          <p:nvPicPr>
            <p:cNvPr id="2050" name="Picture 2" descr="Картинки по запросу &quot;мемы лица&quot;">
              <a:extLst>
                <a:ext uri="{FF2B5EF4-FFF2-40B4-BE49-F238E27FC236}">
                  <a16:creationId xmlns:a16="http://schemas.microsoft.com/office/drawing/2014/main" id="{03C96EF4-DEDA-429E-AA92-4E99D1F1B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48810">
              <a:off x="7282053" y="1883736"/>
              <a:ext cx="2245995" cy="199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C4767DC4-BAB8-4E27-8F5D-8476C3ABD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7496" y="3343787"/>
              <a:ext cx="2257352" cy="11276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8A1355-6603-4ED1-8590-1CE5EC502FD4}"/>
                </a:ext>
              </a:extLst>
            </p:cNvPr>
            <p:cNvSpPr txBox="1"/>
            <p:nvPr/>
          </p:nvSpPr>
          <p:spPr>
            <a:xfrm>
              <a:off x="7698030" y="918602"/>
              <a:ext cx="3913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/>
                <a:t>Программист Вася</a:t>
              </a:r>
              <a:r>
                <a:rPr lang="en-US"/>
                <a:t> (</a:t>
              </a:r>
              <a:r>
                <a:rPr lang="ru-RU"/>
                <a:t>настоящее время</a:t>
              </a:r>
              <a:r>
                <a:rPr lang="en-US"/>
                <a:t>)</a:t>
              </a:r>
              <a:endParaRPr lang="ru-RU"/>
            </a:p>
          </p:txBody>
        </p:sp>
      </p:grpSp>
      <p:pic>
        <p:nvPicPr>
          <p:cNvPr id="2052" name="Picture 4" descr="Картинки по запросу &quot;создатиели ARPANET&quot;">
            <a:extLst>
              <a:ext uri="{FF2B5EF4-FFF2-40B4-BE49-F238E27FC236}">
                <a16:creationId xmlns:a16="http://schemas.microsoft.com/office/drawing/2014/main" id="{6092B88C-12C6-4DDB-AEF5-32828909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84" y="1523282"/>
            <a:ext cx="4604141" cy="333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B335C8-359D-41F6-ACA5-CF1658A43EB0}"/>
              </a:ext>
            </a:extLst>
          </p:cNvPr>
          <p:cNvSpPr txBox="1"/>
          <p:nvPr/>
        </p:nvSpPr>
        <p:spPr>
          <a:xfrm>
            <a:off x="1444752" y="4903941"/>
            <a:ext cx="278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Создатели </a:t>
            </a:r>
            <a:r>
              <a:rPr lang="en-US"/>
              <a:t>ARPANET </a:t>
            </a:r>
            <a:r>
              <a:rPr lang="ru-RU"/>
              <a:t>(</a:t>
            </a:r>
            <a:r>
              <a:rPr lang="en-US"/>
              <a:t>1969</a:t>
            </a:r>
            <a:r>
              <a:rPr lang="ru-RU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300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BFA539-9720-41F1-9497-433CEB8B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6" y="1942949"/>
            <a:ext cx="2709672" cy="19960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E278E-75B0-416D-801A-06804180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49" y="1888782"/>
            <a:ext cx="2881936" cy="19575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0B2A7D-82B8-4BCD-AFE7-970648C458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3" t="-513" r="9438" b="513"/>
          <a:stretch/>
        </p:blipFill>
        <p:spPr>
          <a:xfrm>
            <a:off x="669076" y="4643620"/>
            <a:ext cx="2845919" cy="1738859"/>
          </a:xfrm>
          <a:prstGeom prst="rect">
            <a:avLst/>
          </a:prstGeom>
        </p:spPr>
      </p:pic>
      <p:pic>
        <p:nvPicPr>
          <p:cNvPr id="1028" name="Picture 4" descr="Картинки по запросу &quot;умный холодильник\&quot;">
            <a:extLst>
              <a:ext uri="{FF2B5EF4-FFF2-40B4-BE49-F238E27FC236}">
                <a16:creationId xmlns:a16="http://schemas.microsoft.com/office/drawing/2014/main" id="{D676742C-C22D-42C0-8637-463088578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338" y="1722790"/>
            <a:ext cx="4504234" cy="277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&quot;умный чайник&quot;">
            <a:extLst>
              <a:ext uri="{FF2B5EF4-FFF2-40B4-BE49-F238E27FC236}">
                <a16:creationId xmlns:a16="http://schemas.microsoft.com/office/drawing/2014/main" id="{93D7E691-6492-48B2-BC9A-5B532D22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45" y="4494626"/>
            <a:ext cx="2036846" cy="203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412719-A5CB-46B6-B43E-4A964AAF56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5185" y="4643620"/>
            <a:ext cx="2535936" cy="1687551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DEC513-350D-4183-BFF1-8A98A3AF1B6A}"/>
              </a:ext>
            </a:extLst>
          </p:cNvPr>
          <p:cNvSpPr txBox="1">
            <a:spLocks/>
          </p:cNvSpPr>
          <p:nvPr/>
        </p:nvSpPr>
        <p:spPr>
          <a:xfrm>
            <a:off x="608353" y="377619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Сферы применения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 сегодня и в ближашем будущем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51BC9-D26A-455B-9DE9-19E2BAEB456E}"/>
              </a:ext>
            </a:extLst>
          </p:cNvPr>
          <p:cNvSpPr txBox="1"/>
          <p:nvPr/>
        </p:nvSpPr>
        <p:spPr>
          <a:xfrm>
            <a:off x="608353" y="1147885"/>
            <a:ext cx="3545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>
                <a:solidFill>
                  <a:srgbClr val="7030A0"/>
                </a:solidFill>
              </a:rPr>
              <a:t>Персональное использование</a:t>
            </a:r>
          </a:p>
        </p:txBody>
      </p:sp>
    </p:spTree>
    <p:extLst>
      <p:ext uri="{BB962C8B-B14F-4D97-AF65-F5344CB8AC3E}">
        <p14:creationId xmlns:p14="http://schemas.microsoft.com/office/powerpoint/2010/main" val="294051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DDF346-F02E-4B87-9C67-318E20A6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426208"/>
            <a:ext cx="10515600" cy="713867"/>
          </a:xfrm>
        </p:spPr>
        <p:txBody>
          <a:bodyPr>
            <a:normAutofit fontScale="90000"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Сферы применения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 сегодня и в ближашем будущем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9185C3-616D-4D5B-A415-F015CBA78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19" y="1140075"/>
            <a:ext cx="9136718" cy="5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EE7B4A-88F0-4122-96C6-9B0D933C2FE8}"/>
              </a:ext>
            </a:extLst>
          </p:cNvPr>
          <p:cNvSpPr txBox="1"/>
          <p:nvPr/>
        </p:nvSpPr>
        <p:spPr>
          <a:xfrm>
            <a:off x="701040" y="1140075"/>
            <a:ext cx="174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>
                <a:solidFill>
                  <a:srgbClr val="7030A0"/>
                </a:solidFill>
              </a:rPr>
              <a:t>Умный дом</a:t>
            </a:r>
          </a:p>
        </p:txBody>
      </p:sp>
    </p:spTree>
    <p:extLst>
      <p:ext uri="{BB962C8B-B14F-4D97-AF65-F5344CB8AC3E}">
        <p14:creationId xmlns:p14="http://schemas.microsoft.com/office/powerpoint/2010/main" val="87793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DDF346-F02E-4B87-9C67-318E20A6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426208"/>
            <a:ext cx="10515600" cy="713867"/>
          </a:xfrm>
        </p:spPr>
        <p:txBody>
          <a:bodyPr>
            <a:normAutofit fontScale="90000"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Сферы применения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 сегодня и в ближашем будущем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EE7B4A-88F0-4122-96C6-9B0D933C2FE8}"/>
              </a:ext>
            </a:extLst>
          </p:cNvPr>
          <p:cNvSpPr txBox="1"/>
          <p:nvPr/>
        </p:nvSpPr>
        <p:spPr>
          <a:xfrm>
            <a:off x="788324" y="1140075"/>
            <a:ext cx="166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>
                <a:solidFill>
                  <a:srgbClr val="7030A0"/>
                </a:solidFill>
              </a:rPr>
              <a:t>Умный город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769D33-F11B-406F-8BB8-C0E8759E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91" y="1171575"/>
            <a:ext cx="8153400" cy="4514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F68D20-6342-4CD1-9813-91D072296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1" y="1750436"/>
            <a:ext cx="2624404" cy="23539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2DD9C5-894E-4AD2-8793-83A6098FF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24" y="4314661"/>
            <a:ext cx="1978282" cy="166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60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DDF346-F02E-4B87-9C67-318E20A6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426208"/>
            <a:ext cx="10515600" cy="713867"/>
          </a:xfrm>
        </p:spPr>
        <p:txBody>
          <a:bodyPr>
            <a:normAutofit fontScale="90000"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Сферы применения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 сегодня и в ближашем будущем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EE7B4A-88F0-4122-96C6-9B0D933C2FE8}"/>
              </a:ext>
            </a:extLst>
          </p:cNvPr>
          <p:cNvSpPr txBox="1"/>
          <p:nvPr/>
        </p:nvSpPr>
        <p:spPr>
          <a:xfrm>
            <a:off x="701040" y="1140075"/>
            <a:ext cx="294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>
                <a:solidFill>
                  <a:srgbClr val="7030A0"/>
                </a:solidFill>
              </a:rPr>
              <a:t>Умное здравоохранение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70291C-4371-47A4-BAFB-5FF53167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302" y="1140075"/>
            <a:ext cx="6187721" cy="5004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B4209-E7C2-4E94-88DA-F6D9001A6FD9}"/>
              </a:ext>
            </a:extLst>
          </p:cNvPr>
          <p:cNvSpPr txBox="1"/>
          <p:nvPr/>
        </p:nvSpPr>
        <p:spPr>
          <a:xfrm>
            <a:off x="557242" y="2526452"/>
            <a:ext cx="391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/>
              <a:t>Нательные сети </a:t>
            </a:r>
            <a:r>
              <a:rPr lang="en-US" sz="2000"/>
              <a:t>BAN</a:t>
            </a:r>
            <a:r>
              <a:rPr lang="ru-RU" sz="2000"/>
              <a:t> могут рассматриваться как часть системы Умного здравоохранения</a:t>
            </a:r>
          </a:p>
        </p:txBody>
      </p:sp>
    </p:spTree>
    <p:extLst>
      <p:ext uri="{BB962C8B-B14F-4D97-AF65-F5344CB8AC3E}">
        <p14:creationId xmlns:p14="http://schemas.microsoft.com/office/powerpoint/2010/main" val="1931637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DDF346-F02E-4B87-9C67-318E20A6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38833"/>
            <a:ext cx="10515600" cy="713867"/>
          </a:xfrm>
        </p:spPr>
        <p:txBody>
          <a:bodyPr>
            <a:normAutofit/>
          </a:bodyPr>
          <a:lstStyle/>
          <a:p>
            <a:r>
              <a:rPr lang="ru-RU" sz="2400" b="1">
                <a:solidFill>
                  <a:schemeClr val="accent5">
                    <a:lumMod val="75000"/>
                  </a:schemeClr>
                </a:solidFill>
              </a:rPr>
              <a:t>Сферы применения </a:t>
            </a:r>
            <a:r>
              <a:rPr lang="en-US" sz="24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2400" b="1">
                <a:solidFill>
                  <a:schemeClr val="accent5">
                    <a:lumMod val="75000"/>
                  </a:schemeClr>
                </a:solidFill>
              </a:rPr>
              <a:t> сегодня и в ближашем будущем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7A63F-CE25-4835-B4B2-5A48900EF018}"/>
              </a:ext>
            </a:extLst>
          </p:cNvPr>
          <p:cNvSpPr txBox="1"/>
          <p:nvPr/>
        </p:nvSpPr>
        <p:spPr>
          <a:xfrm>
            <a:off x="586740" y="788015"/>
            <a:ext cx="392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>
                <a:solidFill>
                  <a:srgbClr val="7030A0"/>
                </a:solidFill>
              </a:rPr>
              <a:t>Умное промышленное производство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85BF1A-CBE5-4295-AD1F-5CB8F94CD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90" y="1327439"/>
            <a:ext cx="6033795" cy="39852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1BB8B3-4D75-47CF-8F76-87E4BEEC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57" y="1140075"/>
            <a:ext cx="5462103" cy="23824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9F062B-17AC-44A8-B73C-00FECCE5B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803" y="3809857"/>
            <a:ext cx="4864588" cy="27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4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BA1FD74-64CA-44FF-A3D2-012908C0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867"/>
          </a:xfrm>
        </p:spPr>
        <p:txBody>
          <a:bodyPr>
            <a:normAutofit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Цели лекции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851E5-9C9C-48D3-A42E-9DBDB8CBD4CE}"/>
              </a:ext>
            </a:extLst>
          </p:cNvPr>
          <p:cNvSpPr txBox="1"/>
          <p:nvPr/>
        </p:nvSpPr>
        <p:spPr>
          <a:xfrm>
            <a:off x="1323251" y="1536174"/>
            <a:ext cx="100305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/>
              <a:t>Определить понятие Интернета вещей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/>
              <a:t>Получить представление, как выглядит </a:t>
            </a:r>
            <a:r>
              <a:rPr lang="en-US" sz="2400"/>
              <a:t>IoT </a:t>
            </a:r>
            <a:r>
              <a:rPr lang="ru-RU" sz="2400"/>
              <a:t>сегодня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/>
              <a:t>Получить представление о современных областях применения и современных проектах</a:t>
            </a:r>
            <a:r>
              <a:rPr lang="en-US" sz="2400"/>
              <a:t> IoT</a:t>
            </a:r>
            <a:endParaRPr lang="ru-RU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/>
              <a:t>Изучить принципы построения и функционирования </a:t>
            </a:r>
            <a:r>
              <a:rPr lang="en-US" sz="2400"/>
              <a:t>IoT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2790420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16ECF6-C546-4674-B355-94E21595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97" y="1140075"/>
            <a:ext cx="8011206" cy="475631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DDF346-F02E-4B87-9C67-318E20A6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426208"/>
            <a:ext cx="10515600" cy="713867"/>
          </a:xfrm>
        </p:spPr>
        <p:txBody>
          <a:bodyPr>
            <a:normAutofit fontScale="90000"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Сферы применения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 сегодня и в ближашем будущем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7A63F-CE25-4835-B4B2-5A48900EF018}"/>
              </a:ext>
            </a:extLst>
          </p:cNvPr>
          <p:cNvSpPr txBox="1"/>
          <p:nvPr/>
        </p:nvSpPr>
        <p:spPr>
          <a:xfrm>
            <a:off x="701040" y="1140075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>
                <a:solidFill>
                  <a:srgbClr val="7030A0"/>
                </a:solidFill>
              </a:rPr>
              <a:t>Умные грузоперевозки</a:t>
            </a:r>
          </a:p>
        </p:txBody>
      </p:sp>
    </p:spTree>
    <p:extLst>
      <p:ext uri="{BB962C8B-B14F-4D97-AF65-F5344CB8AC3E}">
        <p14:creationId xmlns:p14="http://schemas.microsoft.com/office/powerpoint/2010/main" val="169935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DDF346-F02E-4B87-9C67-318E20A6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22" y="207999"/>
            <a:ext cx="10515600" cy="713867"/>
          </a:xfrm>
        </p:spPr>
        <p:txBody>
          <a:bodyPr>
            <a:normAutofit/>
          </a:bodyPr>
          <a:lstStyle/>
          <a:p>
            <a:r>
              <a:rPr lang="ru-RU" sz="2400" b="1">
                <a:solidFill>
                  <a:schemeClr val="accent5">
                    <a:lumMod val="75000"/>
                  </a:schemeClr>
                </a:solidFill>
              </a:rPr>
              <a:t>Сферы применения </a:t>
            </a:r>
            <a:r>
              <a:rPr lang="en-US" sz="24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2400" b="1">
                <a:solidFill>
                  <a:schemeClr val="accent5">
                    <a:lumMod val="75000"/>
                  </a:schemeClr>
                </a:solidFill>
              </a:rPr>
              <a:t> сегодня и в ближашем будущем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7A63F-CE25-4835-B4B2-5A48900EF018}"/>
              </a:ext>
            </a:extLst>
          </p:cNvPr>
          <p:cNvSpPr txBox="1"/>
          <p:nvPr/>
        </p:nvSpPr>
        <p:spPr>
          <a:xfrm>
            <a:off x="493222" y="811335"/>
            <a:ext cx="281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>
                <a:solidFill>
                  <a:srgbClr val="7030A0"/>
                </a:solidFill>
              </a:rPr>
              <a:t>Умное сельское хозяйство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F2D6AB-CCAE-4DE5-BCAB-67E519F1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2" y="1692262"/>
            <a:ext cx="3299460" cy="219964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064F6AD-2333-4E89-82C7-FEA2B3C03306}"/>
              </a:ext>
            </a:extLst>
          </p:cNvPr>
          <p:cNvSpPr/>
          <p:nvPr/>
        </p:nvSpPr>
        <p:spPr>
          <a:xfrm>
            <a:off x="383081" y="1256312"/>
            <a:ext cx="3801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Мониторинг климатических условий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4614CE-C72B-45DB-B400-CDABF1C8F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905" y="1180667"/>
            <a:ext cx="3796054" cy="266567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2A148FB-387D-4C1D-BE15-E67BAF00635B}"/>
              </a:ext>
            </a:extLst>
          </p:cNvPr>
          <p:cNvSpPr/>
          <p:nvPr/>
        </p:nvSpPr>
        <p:spPr>
          <a:xfrm>
            <a:off x="7892905" y="857501"/>
            <a:ext cx="41487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/>
              <a:t>Автоматизация теплиц (управление системой орошения, освещения)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F1E5A1-632E-4ECF-B08D-156F7F936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366" y="4340753"/>
            <a:ext cx="3456709" cy="230559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1B63BC-E9DC-43A4-887B-2AD6E5B903E7}"/>
              </a:ext>
            </a:extLst>
          </p:cNvPr>
          <p:cNvSpPr/>
          <p:nvPr/>
        </p:nvSpPr>
        <p:spPr>
          <a:xfrm>
            <a:off x="7912353" y="3894783"/>
            <a:ext cx="4148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/>
              <a:t>Контроль роста  и здоровья с/х культур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65BFE1F-D57B-44D9-BCDB-2E2EB8E79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92" y="4336701"/>
            <a:ext cx="3468216" cy="23133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EDD14B-E7F4-4221-B1FA-34766EDE3B53}"/>
              </a:ext>
            </a:extLst>
          </p:cNvPr>
          <p:cNvSpPr/>
          <p:nvPr/>
        </p:nvSpPr>
        <p:spPr>
          <a:xfrm>
            <a:off x="523928" y="3967369"/>
            <a:ext cx="357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Мониторинг крупнорогатого скота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E01C4A2-E7EC-45E4-A787-236F85454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632" y="1668546"/>
            <a:ext cx="3473582" cy="2049135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3A521E-740E-48E2-B552-88D826464C71}"/>
              </a:ext>
            </a:extLst>
          </p:cNvPr>
          <p:cNvSpPr/>
          <p:nvPr/>
        </p:nvSpPr>
        <p:spPr>
          <a:xfrm>
            <a:off x="4454532" y="1180667"/>
            <a:ext cx="3043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Система управления фермой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022A41-7882-4273-861B-64B4E896E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423" y="3945417"/>
            <a:ext cx="2301153" cy="26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7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DDF346-F02E-4B87-9C67-318E20A6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363370"/>
            <a:ext cx="10515600" cy="713867"/>
          </a:xfrm>
        </p:spPr>
        <p:txBody>
          <a:bodyPr>
            <a:normAutofit fontScale="90000"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Сферы применения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 сегодня и в ближашем будущем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7A63F-CE25-4835-B4B2-5A48900EF018}"/>
              </a:ext>
            </a:extLst>
          </p:cNvPr>
          <p:cNvSpPr txBox="1"/>
          <p:nvPr/>
        </p:nvSpPr>
        <p:spPr>
          <a:xfrm>
            <a:off x="701040" y="1140075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>
                <a:solidFill>
                  <a:srgbClr val="7030A0"/>
                </a:solidFill>
              </a:rPr>
              <a:t>Безопасность</a:t>
            </a:r>
          </a:p>
        </p:txBody>
      </p:sp>
      <p:pic>
        <p:nvPicPr>
          <p:cNvPr id="1026" name="Picture 2" descr="Картинки по запросу &quot;wireless sensor networks control disasters&quot;">
            <a:extLst>
              <a:ext uri="{FF2B5EF4-FFF2-40B4-BE49-F238E27FC236}">
                <a16:creationId xmlns:a16="http://schemas.microsoft.com/office/drawing/2014/main" id="{B385CE0F-E053-44C7-BA5B-84D8D67B4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36" y="1324741"/>
            <a:ext cx="5285510" cy="516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36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DDF346-F02E-4B87-9C67-318E20A6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426208"/>
            <a:ext cx="10515600" cy="713867"/>
          </a:xfrm>
        </p:spPr>
        <p:txBody>
          <a:bodyPr>
            <a:normAutofit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Как выглядит решение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 сегодня?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2F5E38-EAC0-478D-9431-7B6866D2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70" y="1251035"/>
            <a:ext cx="7460340" cy="4355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AB7C9-D24B-4233-A4D8-CBEB12EAABF2}"/>
              </a:ext>
            </a:extLst>
          </p:cNvPr>
          <p:cNvSpPr txBox="1"/>
          <p:nvPr/>
        </p:nvSpPr>
        <p:spPr>
          <a:xfrm>
            <a:off x="916903" y="5717924"/>
            <a:ext cx="1104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Решение компании Стриж для удаленной передачи информации от приборов учета расхода электроэнергии, </a:t>
            </a:r>
          </a:p>
          <a:p>
            <a:r>
              <a:rPr lang="ru-RU"/>
              <a:t>газа и тепла</a:t>
            </a:r>
          </a:p>
        </p:txBody>
      </p:sp>
    </p:spTree>
    <p:extLst>
      <p:ext uri="{BB962C8B-B14F-4D97-AF65-F5344CB8AC3E}">
        <p14:creationId xmlns:p14="http://schemas.microsoft.com/office/powerpoint/2010/main" val="1082715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7FC36C-9685-4137-9CBB-53D3A524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06" y="806076"/>
            <a:ext cx="5999988" cy="509692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D2DC5-CAC5-446A-9184-77732EAA1221}"/>
              </a:ext>
            </a:extLst>
          </p:cNvPr>
          <p:cNvSpPr txBox="1">
            <a:spLocks/>
          </p:cNvSpPr>
          <p:nvPr/>
        </p:nvSpPr>
        <p:spPr>
          <a:xfrm>
            <a:off x="440436" y="124139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>
                <a:solidFill>
                  <a:schemeClr val="accent5">
                    <a:lumMod val="75000"/>
                  </a:schemeClr>
                </a:solidFill>
              </a:rPr>
              <a:t>Как выглядит решение </a:t>
            </a:r>
            <a:r>
              <a:rPr lang="en-US" sz="28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2800" b="1">
                <a:solidFill>
                  <a:schemeClr val="accent5">
                    <a:lumMod val="75000"/>
                  </a:schemeClr>
                </a:solidFill>
              </a:rPr>
              <a:t> сегодня?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2B784-68C8-4F77-B6F0-839A633C44E6}"/>
              </a:ext>
            </a:extLst>
          </p:cNvPr>
          <p:cNvSpPr txBox="1"/>
          <p:nvPr/>
        </p:nvSpPr>
        <p:spPr>
          <a:xfrm>
            <a:off x="2264711" y="6051924"/>
            <a:ext cx="869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/>
              <a:t>Решения для различных отраслей, предлагаемые компанией </a:t>
            </a:r>
            <a:r>
              <a:rPr lang="en-US"/>
              <a:t>Arduino Software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549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DDF346-F02E-4B87-9C67-318E20A6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426208"/>
            <a:ext cx="10515600" cy="713867"/>
          </a:xfrm>
        </p:spPr>
        <p:txBody>
          <a:bodyPr>
            <a:normAutofit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Как выглядит решение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 сегодня?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86FF62-9EA8-4C73-BC37-173BC5824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52537"/>
            <a:ext cx="99060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9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CAFA6E1-E2DA-48F2-BCA4-C93790C052DA}"/>
              </a:ext>
            </a:extLst>
          </p:cNvPr>
          <p:cNvSpPr txBox="1">
            <a:spLocks/>
          </p:cNvSpPr>
          <p:nvPr/>
        </p:nvSpPr>
        <p:spPr>
          <a:xfrm>
            <a:off x="440436" y="124139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>
                <a:solidFill>
                  <a:schemeClr val="accent5">
                    <a:lumMod val="75000"/>
                  </a:schemeClr>
                </a:solidFill>
              </a:rPr>
              <a:t>Стандартизация Интернета вещей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FDCE18-C3FD-4577-8B61-9FFA4021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143" y="744085"/>
            <a:ext cx="8952354" cy="4562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1C70F6-89CB-4DEB-A3C6-C441BFE68E43}"/>
              </a:ext>
            </a:extLst>
          </p:cNvPr>
          <p:cNvSpPr txBox="1"/>
          <p:nvPr/>
        </p:nvSpPr>
        <p:spPr>
          <a:xfrm>
            <a:off x="3489332" y="5512162"/>
            <a:ext cx="552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Эталонная модель </a:t>
            </a:r>
            <a:r>
              <a:rPr lang="en-US"/>
              <a:t>IoT </a:t>
            </a:r>
            <a:r>
              <a:rPr lang="ru-RU"/>
              <a:t> по рекоментации МСЭ-Т </a:t>
            </a:r>
            <a:r>
              <a:rPr lang="en-US"/>
              <a:t>Y.2060</a:t>
            </a:r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92AC5-651E-4310-BEAD-E4ECABDB0415}"/>
              </a:ext>
            </a:extLst>
          </p:cNvPr>
          <p:cNvSpPr txBox="1"/>
          <p:nvPr/>
        </p:nvSpPr>
        <p:spPr>
          <a:xfrm>
            <a:off x="440436" y="5926073"/>
            <a:ext cx="5488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/>
              <a:t>Источник:</a:t>
            </a:r>
          </a:p>
          <a:p>
            <a:r>
              <a:rPr lang="en-US" sz="1200">
                <a:hlinkClick r:id="rId3"/>
              </a:rPr>
              <a:t>http://b22.sotsbi.ru:8131/</a:t>
            </a:r>
            <a:r>
              <a:rPr lang="ru-RU" sz="1200"/>
              <a:t>, </a:t>
            </a:r>
            <a:r>
              <a:rPr lang="en-US" sz="1200"/>
              <a:t>IoT, </a:t>
            </a:r>
            <a:r>
              <a:rPr lang="ru-RU" sz="1200"/>
              <a:t>Глава </a:t>
            </a:r>
            <a:r>
              <a:rPr lang="en-US" sz="1200"/>
              <a:t>1 </a:t>
            </a:r>
            <a:r>
              <a:rPr lang="ru-RU" sz="1200"/>
              <a:t>Интернет вещей 1.2 Архитектура </a:t>
            </a:r>
            <a:r>
              <a:rPr lang="en-US" sz="1200"/>
              <a:t>IoT</a:t>
            </a:r>
            <a:r>
              <a:rPr lang="ru-RU" sz="1200"/>
              <a:t>, п.1.2.1</a:t>
            </a:r>
          </a:p>
        </p:txBody>
      </p:sp>
    </p:spTree>
    <p:extLst>
      <p:ext uri="{BB962C8B-B14F-4D97-AF65-F5344CB8AC3E}">
        <p14:creationId xmlns:p14="http://schemas.microsoft.com/office/powerpoint/2010/main" val="3408379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97139D-37D6-403F-9323-2EC55AFC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05" y="653340"/>
            <a:ext cx="6205972" cy="486160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0BCFF16-DBE5-4A6B-946B-E241739C87B5}"/>
              </a:ext>
            </a:extLst>
          </p:cNvPr>
          <p:cNvSpPr txBox="1">
            <a:spLocks/>
          </p:cNvSpPr>
          <p:nvPr/>
        </p:nvSpPr>
        <p:spPr>
          <a:xfrm>
            <a:off x="440436" y="124139"/>
            <a:ext cx="10515600" cy="520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>
                <a:solidFill>
                  <a:schemeClr val="accent5">
                    <a:lumMod val="75000"/>
                  </a:schemeClr>
                </a:solidFill>
              </a:rPr>
              <a:t>Стандартизация Интернета вещей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386F7-F133-44CA-957D-4939AE109087}"/>
              </a:ext>
            </a:extLst>
          </p:cNvPr>
          <p:cNvSpPr txBox="1"/>
          <p:nvPr/>
        </p:nvSpPr>
        <p:spPr>
          <a:xfrm>
            <a:off x="4319425" y="5627510"/>
            <a:ext cx="437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Эталонная модель всемирного форума </a:t>
            </a:r>
            <a:r>
              <a:rPr lang="en-US"/>
              <a:t>IoT</a:t>
            </a:r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1358A-D321-4880-89E2-2AE1B9E8D88A}"/>
              </a:ext>
            </a:extLst>
          </p:cNvPr>
          <p:cNvSpPr txBox="1"/>
          <p:nvPr/>
        </p:nvSpPr>
        <p:spPr>
          <a:xfrm>
            <a:off x="346918" y="6109407"/>
            <a:ext cx="5488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/>
              <a:t>Источник:</a:t>
            </a:r>
          </a:p>
          <a:p>
            <a:r>
              <a:rPr lang="en-US" sz="1200">
                <a:hlinkClick r:id="rId3"/>
              </a:rPr>
              <a:t>http://b22.sotsbi.ru:8131/</a:t>
            </a:r>
            <a:r>
              <a:rPr lang="ru-RU" sz="1200"/>
              <a:t>, </a:t>
            </a:r>
            <a:r>
              <a:rPr lang="en-US" sz="1200"/>
              <a:t>IoT, </a:t>
            </a:r>
            <a:r>
              <a:rPr lang="ru-RU" sz="1200"/>
              <a:t>Глава </a:t>
            </a:r>
            <a:r>
              <a:rPr lang="en-US" sz="1200"/>
              <a:t>1 </a:t>
            </a:r>
            <a:r>
              <a:rPr lang="ru-RU" sz="1200"/>
              <a:t>Интернет вещей 1.2 Архитектура </a:t>
            </a:r>
            <a:r>
              <a:rPr lang="en-US" sz="1200"/>
              <a:t>IoT</a:t>
            </a:r>
            <a:r>
              <a:rPr lang="ru-RU" sz="1200"/>
              <a:t>, п.1.2.2</a:t>
            </a:r>
          </a:p>
        </p:txBody>
      </p:sp>
    </p:spTree>
    <p:extLst>
      <p:ext uri="{BB962C8B-B14F-4D97-AF65-F5344CB8AC3E}">
        <p14:creationId xmlns:p14="http://schemas.microsoft.com/office/powerpoint/2010/main" val="1793037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CAFA6E1-E2DA-48F2-BCA4-C93790C052DA}"/>
              </a:ext>
            </a:extLst>
          </p:cNvPr>
          <p:cNvSpPr txBox="1">
            <a:spLocks/>
          </p:cNvSpPr>
          <p:nvPr/>
        </p:nvSpPr>
        <p:spPr>
          <a:xfrm>
            <a:off x="492390" y="71259"/>
            <a:ext cx="105156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>
                <a:solidFill>
                  <a:schemeClr val="accent5">
                    <a:lumMod val="75000"/>
                  </a:schemeClr>
                </a:solidFill>
              </a:rPr>
              <a:t> Архитектура и технологии Интернета вещей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3F390-251F-4C83-A9ED-CF8E9B54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01" y="727359"/>
            <a:ext cx="9653708" cy="5331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CF65CC-715F-4675-8AF3-C9F2ABB2D8C4}"/>
              </a:ext>
            </a:extLst>
          </p:cNvPr>
          <p:cNvSpPr txBox="1"/>
          <p:nvPr/>
        </p:nvSpPr>
        <p:spPr>
          <a:xfrm>
            <a:off x="492390" y="6130641"/>
            <a:ext cx="5488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/>
              <a:t>Источник:</a:t>
            </a:r>
          </a:p>
          <a:p>
            <a:r>
              <a:rPr lang="en-US" sz="1200">
                <a:hlinkClick r:id="rId3"/>
              </a:rPr>
              <a:t>http://b22.sotsbi.ru:8131/</a:t>
            </a:r>
            <a:r>
              <a:rPr lang="ru-RU" sz="1200"/>
              <a:t>, </a:t>
            </a:r>
            <a:r>
              <a:rPr lang="en-US" sz="1200"/>
              <a:t>IoT, </a:t>
            </a:r>
            <a:r>
              <a:rPr lang="ru-RU" sz="1200"/>
              <a:t>Глава </a:t>
            </a:r>
            <a:r>
              <a:rPr lang="en-US" sz="1200"/>
              <a:t>1 </a:t>
            </a:r>
            <a:r>
              <a:rPr lang="ru-RU" sz="1200"/>
              <a:t>Интернет вещей 1.2 Архитектура </a:t>
            </a:r>
            <a:r>
              <a:rPr lang="en-US" sz="1200"/>
              <a:t>IoT</a:t>
            </a:r>
            <a:r>
              <a:rPr lang="ru-RU" sz="1200"/>
              <a:t>, п.1.2.3</a:t>
            </a:r>
          </a:p>
        </p:txBody>
      </p:sp>
    </p:spTree>
    <p:extLst>
      <p:ext uri="{BB962C8B-B14F-4D97-AF65-F5344CB8AC3E}">
        <p14:creationId xmlns:p14="http://schemas.microsoft.com/office/powerpoint/2010/main" val="41803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CAFA6E1-E2DA-48F2-BCA4-C93790C052DA}"/>
              </a:ext>
            </a:extLst>
          </p:cNvPr>
          <p:cNvSpPr txBox="1">
            <a:spLocks/>
          </p:cNvSpPr>
          <p:nvPr/>
        </p:nvSpPr>
        <p:spPr>
          <a:xfrm>
            <a:off x="689817" y="165703"/>
            <a:ext cx="10515600" cy="52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>
                <a:solidFill>
                  <a:schemeClr val="accent5">
                    <a:lumMod val="75000"/>
                  </a:schemeClr>
                </a:solidFill>
              </a:rPr>
              <a:t> Выводы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DE996-BCC3-4A19-BF2E-0FA93F28D731}"/>
              </a:ext>
            </a:extLst>
          </p:cNvPr>
          <p:cNvSpPr txBox="1"/>
          <p:nvPr/>
        </p:nvSpPr>
        <p:spPr>
          <a:xfrm>
            <a:off x="1278152" y="866509"/>
            <a:ext cx="100305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Понятие Интернета вещей включает в себя целую «экосистему» взаимодействующих между собой систем и сетей «вещей» по большей части автономно (без участия человека) в планетарных масштабах.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В настоящее время решения </a:t>
            </a:r>
            <a:r>
              <a:rPr lang="en-US"/>
              <a:t>IoT </a:t>
            </a:r>
            <a:r>
              <a:rPr lang="ru-RU"/>
              <a:t>фрагментарно представлены в различных отраслях: умный город, умная жизнь, умные грузроперевозки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Современное решение </a:t>
            </a:r>
            <a:r>
              <a:rPr lang="en-US"/>
              <a:t>IoT </a:t>
            </a:r>
            <a:r>
              <a:rPr lang="ru-RU"/>
              <a:t>строится по большей части по следующей схеме:  вещь (устройство с датчиком и/или актуатором управляемые контроллером) подключается к шлюзу или базовой станции (либо напрямую в сеть Интернет); шлюз аггрегирует информацию от вещей и передает на облачную платформу </a:t>
            </a:r>
            <a:r>
              <a:rPr lang="en-US"/>
              <a:t>IoT</a:t>
            </a:r>
            <a:r>
              <a:rPr lang="ru-RU"/>
              <a:t>, работающую на сервере, которая имеет интерфейсы подключения пользовательских серверов и личный кабинет пользователя для вывода полученных данных от датчиков.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Интернет вещей как и любая крупная система, стандартизируется ведущими организациями в области стандартизации, прежде всего такими как МСЭ-Т и Международный форум </a:t>
            </a:r>
            <a:r>
              <a:rPr lang="en-US"/>
              <a:t>IoT. </a:t>
            </a:r>
            <a:r>
              <a:rPr lang="ru-RU"/>
              <a:t>Архитектура </a:t>
            </a:r>
            <a:r>
              <a:rPr lang="en-US"/>
              <a:t>IoT </a:t>
            </a:r>
            <a:r>
              <a:rPr lang="ru-RU"/>
              <a:t>имеет уровневое построение и состоит из уровня сетей датчиков, уровня шлюза и сети, уровня уравления и уровня приложений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38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BFA539-9720-41F1-9497-433CEB8B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" y="1344950"/>
            <a:ext cx="2709672" cy="199605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3B302C3-8C43-4838-B054-20039341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867"/>
          </a:xfrm>
        </p:spPr>
        <p:txBody>
          <a:bodyPr>
            <a:normAutofit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Что такое Интернет вещей (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IoT)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9E278E-75B0-416D-801A-06804180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944" y="1344950"/>
            <a:ext cx="2881936" cy="19575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0B2A7D-82B8-4BCD-AFE7-970648C458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3" t="-513" r="9438" b="513"/>
          <a:stretch/>
        </p:blipFill>
        <p:spPr>
          <a:xfrm>
            <a:off x="528217" y="4083796"/>
            <a:ext cx="2845919" cy="1738859"/>
          </a:xfrm>
          <a:prstGeom prst="rect">
            <a:avLst/>
          </a:prstGeom>
        </p:spPr>
      </p:pic>
      <p:pic>
        <p:nvPicPr>
          <p:cNvPr id="1028" name="Picture 4" descr="Картинки по запросу &quot;умный холодильник\&quot;">
            <a:extLst>
              <a:ext uri="{FF2B5EF4-FFF2-40B4-BE49-F238E27FC236}">
                <a16:creationId xmlns:a16="http://schemas.microsoft.com/office/drawing/2014/main" id="{D676742C-C22D-42C0-8637-463088578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74" y="1195476"/>
            <a:ext cx="4504234" cy="277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&quot;умный чайник&quot;">
            <a:extLst>
              <a:ext uri="{FF2B5EF4-FFF2-40B4-BE49-F238E27FC236}">
                <a16:creationId xmlns:a16="http://schemas.microsoft.com/office/drawing/2014/main" id="{93D7E691-6492-48B2-BC9A-5B532D22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354" y="4373733"/>
            <a:ext cx="2036846" cy="203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412719-A5CB-46B6-B43E-4A964AAF56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944" y="4135104"/>
            <a:ext cx="2535936" cy="16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6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6A8858-B38B-4314-B7D3-E32888D8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91" y="2008205"/>
            <a:ext cx="5812345" cy="284159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BA1FD74-64CA-44FF-A3D2-012908C0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867"/>
          </a:xfrm>
        </p:spPr>
        <p:txBody>
          <a:bodyPr>
            <a:normAutofit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Что такое Интернет вещей (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IoT)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371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BA1FD74-64CA-44FF-A3D2-012908C0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867"/>
          </a:xfrm>
        </p:spPr>
        <p:txBody>
          <a:bodyPr>
            <a:normAutofit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Что такое Интернет вещей (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IoT)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2A587B-0D98-448B-BDA3-A2E7A2A0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717357"/>
            <a:ext cx="11010900" cy="30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A7295-8FCE-4D53-B98E-446ECF1FAA05}"/>
              </a:ext>
            </a:extLst>
          </p:cNvPr>
          <p:cNvSpPr txBox="1"/>
          <p:nvPr/>
        </p:nvSpPr>
        <p:spPr>
          <a:xfrm>
            <a:off x="255027" y="5724144"/>
            <a:ext cx="56572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/>
              <a:t>Источник:</a:t>
            </a:r>
          </a:p>
          <a:p>
            <a:r>
              <a:rPr lang="en-US" sz="1400">
                <a:hlinkClick r:id="rId3"/>
              </a:rPr>
              <a:t>http://b22.sotsbi.ru:8131/</a:t>
            </a:r>
            <a:r>
              <a:rPr lang="ru-RU" sz="1400"/>
              <a:t>, </a:t>
            </a:r>
            <a:r>
              <a:rPr lang="en-US" sz="1400"/>
              <a:t>IoT, </a:t>
            </a:r>
            <a:r>
              <a:rPr lang="ru-RU" sz="1400"/>
              <a:t>Глава 1. Интернет вещей, п.1.1. Введение</a:t>
            </a:r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3880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737A0B-84CF-4EF7-86AC-DE1FB4BB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47" y="1203868"/>
            <a:ext cx="6410706" cy="369684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FE9C0BB-EA48-4E15-925E-6B0223588538}"/>
              </a:ext>
            </a:extLst>
          </p:cNvPr>
          <p:cNvSpPr txBox="1">
            <a:spLocks/>
          </p:cNvSpPr>
          <p:nvPr/>
        </p:nvSpPr>
        <p:spPr>
          <a:xfrm>
            <a:off x="472440" y="346837"/>
            <a:ext cx="9512808" cy="567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Что такое Интернет вещей (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IoT)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1F763-5449-43A3-8C11-E9D78C717E18}"/>
              </a:ext>
            </a:extLst>
          </p:cNvPr>
          <p:cNvSpPr txBox="1"/>
          <p:nvPr/>
        </p:nvSpPr>
        <p:spPr>
          <a:xfrm>
            <a:off x="4372427" y="5307776"/>
            <a:ext cx="7385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/>
              <a:t>«А мои ворота с дистанционным управлением это Интернет вещей? </a:t>
            </a:r>
          </a:p>
          <a:p>
            <a:r>
              <a:rPr lang="ru-RU" i="1"/>
              <a:t>Что особенного в </a:t>
            </a:r>
            <a:r>
              <a:rPr lang="en-US" i="1"/>
              <a:t>IoT</a:t>
            </a:r>
            <a:r>
              <a:rPr lang="ru-RU" i="1"/>
              <a:t>, ведь я еще лет 20 назад их собрал….»</a:t>
            </a:r>
          </a:p>
        </p:txBody>
      </p:sp>
    </p:spTree>
    <p:extLst>
      <p:ext uri="{BB962C8B-B14F-4D97-AF65-F5344CB8AC3E}">
        <p14:creationId xmlns:p14="http://schemas.microsoft.com/office/powerpoint/2010/main" val="263512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737A0B-84CF-4EF7-86AC-DE1FB4BB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62" y="2899609"/>
            <a:ext cx="2081494" cy="120032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FE9C0BB-EA48-4E15-925E-6B0223588538}"/>
              </a:ext>
            </a:extLst>
          </p:cNvPr>
          <p:cNvSpPr txBox="1">
            <a:spLocks/>
          </p:cNvSpPr>
          <p:nvPr/>
        </p:nvSpPr>
        <p:spPr>
          <a:xfrm>
            <a:off x="472440" y="346837"/>
            <a:ext cx="9512808" cy="567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Что такое Интернет вещей (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IoT)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1F763-5449-43A3-8C11-E9D78C717E18}"/>
              </a:ext>
            </a:extLst>
          </p:cNvPr>
          <p:cNvSpPr txBox="1"/>
          <p:nvPr/>
        </p:nvSpPr>
        <p:spPr>
          <a:xfrm>
            <a:off x="3278290" y="2899609"/>
            <a:ext cx="5060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/>
              <a:t>Умная розетка, фитнес-трекер, умные часы, умный холодильник, умный чайник, робот-пылесос, умные кросовки, умные ворота – все эти устройства с набором интеллектуальных фнукций и подключением к сети Интернет – являются «вещами» </a:t>
            </a:r>
            <a:r>
              <a:rPr lang="en-US" i="1"/>
              <a:t>IoT</a:t>
            </a:r>
            <a:r>
              <a:rPr lang="ru-RU" i="1"/>
              <a:t>….</a:t>
            </a:r>
          </a:p>
          <a:p>
            <a:r>
              <a:rPr lang="ru-RU" i="1"/>
              <a:t>….однако это пока еще не Интернет вещей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085F99-7C65-4399-9587-333FCB85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93" y="1197637"/>
            <a:ext cx="1508377" cy="11111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790E99-2BD0-4D99-95E0-4668C35A7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056" y="1197637"/>
            <a:ext cx="1581911" cy="10745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B35537-EAB8-46E4-8C56-0E9AC7DE0F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23" t="-513" r="9438" b="513"/>
          <a:stretch/>
        </p:blipFill>
        <p:spPr>
          <a:xfrm>
            <a:off x="2099832" y="5356598"/>
            <a:ext cx="1652063" cy="1009412"/>
          </a:xfrm>
          <a:prstGeom prst="rect">
            <a:avLst/>
          </a:prstGeom>
        </p:spPr>
      </p:pic>
      <p:pic>
        <p:nvPicPr>
          <p:cNvPr id="11" name="Picture 4" descr="Картинки по запросу &quot;умный холодильник\&quot;">
            <a:extLst>
              <a:ext uri="{FF2B5EF4-FFF2-40B4-BE49-F238E27FC236}">
                <a16:creationId xmlns:a16="http://schemas.microsoft.com/office/drawing/2014/main" id="{8EAA1B9E-963D-4892-8BEA-A9F7274CD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808" y="3041784"/>
            <a:ext cx="2248714" cy="138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Картинки по запросу &quot;умный чайник&quot;">
            <a:extLst>
              <a:ext uri="{FF2B5EF4-FFF2-40B4-BE49-F238E27FC236}">
                <a16:creationId xmlns:a16="http://schemas.microsoft.com/office/drawing/2014/main" id="{8EEB235C-47F4-4725-8CC4-CD829CA61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711" y="1074015"/>
            <a:ext cx="1358378" cy="135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819CD5-E85B-4298-B674-2D5394F84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6987" y="5510891"/>
            <a:ext cx="1503140" cy="10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33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B12F66-D29F-416C-A288-36EB7590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36" y="189294"/>
            <a:ext cx="10515600" cy="465333"/>
          </a:xfrm>
        </p:spPr>
        <p:txBody>
          <a:bodyPr>
            <a:normAutofit fontScale="90000"/>
          </a:bodyPr>
          <a:lstStyle/>
          <a:p>
            <a:r>
              <a:rPr lang="ru-RU" sz="2800" b="1">
                <a:solidFill>
                  <a:schemeClr val="accent5">
                    <a:lumMod val="75000"/>
                  </a:schemeClr>
                </a:solidFill>
              </a:rPr>
              <a:t>Что такое Интернет вещей (</a:t>
            </a:r>
            <a:r>
              <a:rPr lang="en-US" sz="2800" b="1">
                <a:solidFill>
                  <a:schemeClr val="accent5">
                    <a:lumMod val="75000"/>
                  </a:schemeClr>
                </a:solidFill>
              </a:rPr>
              <a:t>IoT)</a:t>
            </a:r>
            <a:r>
              <a:rPr lang="ru-RU" sz="2800" b="1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999D94-FB25-46C6-9049-6CA06C502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841012"/>
            <a:ext cx="9168245" cy="329555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DD600ED-FC87-4657-BDA2-7FAA86E9B5B8}"/>
              </a:ext>
            </a:extLst>
          </p:cNvPr>
          <p:cNvSpPr/>
          <p:nvPr/>
        </p:nvSpPr>
        <p:spPr>
          <a:xfrm>
            <a:off x="323088" y="5739737"/>
            <a:ext cx="1186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/>
              <a:t>Источник:</a:t>
            </a:r>
            <a:endParaRPr lang="en-US" sz="1200"/>
          </a:p>
          <a:p>
            <a:r>
              <a:rPr lang="en-US" sz="1200"/>
              <a:t>Charith Perera, Arkady Zaslavsky, Peter Christen, Dimitrios Georgakopoulos, Context Aware Computing for The Internet of Things: A Survey, IEEE Communications Surveys and Tutorial (COMST), Volume xx, Issue x, Third Quarter 2013, Pages xx (41) (Accepted for Publication)</a:t>
            </a:r>
            <a:endParaRPr lang="ru-RU" sz="120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DDE61F-C82A-4588-933E-04655C55B305}"/>
              </a:ext>
            </a:extLst>
          </p:cNvPr>
          <p:cNvSpPr/>
          <p:nvPr/>
        </p:nvSpPr>
        <p:spPr>
          <a:xfrm>
            <a:off x="574201" y="4379101"/>
            <a:ext cx="113666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/>
              <a:t>«Эволюция Интернета начинается с соединения двух компьютеров, а затем идет к созданию всемирной паутины путем соединения большого количества компьютеров вместе. Мобильный Интернет появился благодаря подключению мобильных устройств к Интернету. Затем идентичности людей присоединились к Интернету через социальные сети. Наконец, к Интернету были полдключены различные повседневные объекты.»</a:t>
            </a:r>
          </a:p>
        </p:txBody>
      </p:sp>
    </p:spTree>
    <p:extLst>
      <p:ext uri="{BB962C8B-B14F-4D97-AF65-F5344CB8AC3E}">
        <p14:creationId xmlns:p14="http://schemas.microsoft.com/office/powerpoint/2010/main" val="313670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11FB3-0A6D-4CE3-AB63-736FFA2B2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40" y="1048522"/>
            <a:ext cx="4854633" cy="445791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EF8F397-2F61-4023-B453-50D549F1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54" y="151479"/>
            <a:ext cx="10515600" cy="713867"/>
          </a:xfrm>
        </p:spPr>
        <p:txBody>
          <a:bodyPr>
            <a:normAutofit/>
          </a:bodyPr>
          <a:lstStyle/>
          <a:p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Что такое Интернет вещей (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IoT)</a:t>
            </a:r>
            <a:r>
              <a:rPr lang="ru-RU" sz="3600" b="1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4DD0EF9-35D0-4F3A-818D-ECD4FDB842B5}"/>
              </a:ext>
            </a:extLst>
          </p:cNvPr>
          <p:cNvSpPr/>
          <p:nvPr/>
        </p:nvSpPr>
        <p:spPr>
          <a:xfrm>
            <a:off x="7356764" y="2413200"/>
            <a:ext cx="39970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 «Интернет вещей позволяет</a:t>
            </a:r>
          </a:p>
          <a:p>
            <a:r>
              <a:rPr lang="ru-RU"/>
              <a:t>связать людей и вещи в любое время, в любом месте, с чем угодно и с кем угодно, в идеале используя любой путь/сеть и любую службу.»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EB4782-649D-4F4E-80A5-5396A871819C}"/>
              </a:ext>
            </a:extLst>
          </p:cNvPr>
          <p:cNvSpPr/>
          <p:nvPr/>
        </p:nvSpPr>
        <p:spPr>
          <a:xfrm>
            <a:off x="323088" y="5872783"/>
            <a:ext cx="1186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/>
              <a:t>Источник:</a:t>
            </a:r>
            <a:endParaRPr lang="en-US" sz="1200"/>
          </a:p>
          <a:p>
            <a:r>
              <a:rPr lang="en-US" sz="1200"/>
              <a:t>Charith Perera, Arkady Zaslavsky, Peter Christen, Dimitrios Georgakopoulos, Context Aware Computing for The Internet of Things: A Survey, IEEE Communications Surveys and Tutorial (COMST), Volume xx, Issue x, Third Quarter 2013, Pages xx (41) (Accepted for Publication)</a:t>
            </a:r>
            <a:endParaRPr lang="ru-RU" sz="1200"/>
          </a:p>
        </p:txBody>
      </p:sp>
    </p:spTree>
    <p:extLst>
      <p:ext uri="{BB962C8B-B14F-4D97-AF65-F5344CB8AC3E}">
        <p14:creationId xmlns:p14="http://schemas.microsoft.com/office/powerpoint/2010/main" val="8192107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1117</Words>
  <Application>Microsoft Office PowerPoint</Application>
  <PresentationFormat>Широкоэкранный</PresentationFormat>
  <Paragraphs>107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Тема Office</vt:lpstr>
      <vt:lpstr>Презентация PowerPoint</vt:lpstr>
      <vt:lpstr>Цели лекции </vt:lpstr>
      <vt:lpstr>Что такое Интернет вещей (IoT)?</vt:lpstr>
      <vt:lpstr>Что такое Интернет вещей (IoT)?</vt:lpstr>
      <vt:lpstr>Что такое Интернет вещей (IoT)?</vt:lpstr>
      <vt:lpstr>Презентация PowerPoint</vt:lpstr>
      <vt:lpstr>Презентация PowerPoint</vt:lpstr>
      <vt:lpstr>Что такое Интернет вещей (IoT)?</vt:lpstr>
      <vt:lpstr>Что такое Интернет вещей (IoT)?</vt:lpstr>
      <vt:lpstr>M2M (Machine-to-Machine)</vt:lpstr>
      <vt:lpstr>Интернет вещей (IoT) – пока это только в будущем</vt:lpstr>
      <vt:lpstr>Интернет вещей (IoT) – пока это только в будущем</vt:lpstr>
      <vt:lpstr>Презентация PowerPoint</vt:lpstr>
      <vt:lpstr>А что же сейчас?</vt:lpstr>
      <vt:lpstr>Презентация PowerPoint</vt:lpstr>
      <vt:lpstr>Сферы применения IoT сегодня и в ближашем будущем</vt:lpstr>
      <vt:lpstr>Сферы применения IoT сегодня и в ближашем будущем</vt:lpstr>
      <vt:lpstr>Сферы применения IoT сегодня и в ближашем будущем</vt:lpstr>
      <vt:lpstr>Сферы применения IoT сегодня и в ближашем будущем</vt:lpstr>
      <vt:lpstr>Сферы применения IoT сегодня и в ближашем будущем</vt:lpstr>
      <vt:lpstr>Сферы применения IoT сегодня и в ближашем будущем</vt:lpstr>
      <vt:lpstr>Сферы применения IoT сегодня и в ближашем будущем</vt:lpstr>
      <vt:lpstr>Как выглядит решение IoT сегодня?</vt:lpstr>
      <vt:lpstr>Презентация PowerPoint</vt:lpstr>
      <vt:lpstr>Как выглядит решение IoT сегодня?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vostok</dc:creator>
  <cp:lastModifiedBy>Gordon Freeman</cp:lastModifiedBy>
  <cp:revision>165</cp:revision>
  <dcterms:created xsi:type="dcterms:W3CDTF">2021-02-05T19:41:06Z</dcterms:created>
  <dcterms:modified xsi:type="dcterms:W3CDTF">2021-05-16T12:53:13Z</dcterms:modified>
</cp:coreProperties>
</file>